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8" r:id="rId3"/>
    <p:sldId id="259" r:id="rId4"/>
    <p:sldId id="347" r:id="rId5"/>
    <p:sldId id="348" r:id="rId6"/>
    <p:sldId id="353" r:id="rId7"/>
    <p:sldId id="349" r:id="rId8"/>
    <p:sldId id="308" r:id="rId9"/>
    <p:sldId id="309" r:id="rId10"/>
    <p:sldId id="310" r:id="rId11"/>
    <p:sldId id="326" r:id="rId12"/>
    <p:sldId id="333" r:id="rId13"/>
    <p:sldId id="327" r:id="rId14"/>
    <p:sldId id="355" r:id="rId15"/>
    <p:sldId id="332" r:id="rId16"/>
    <p:sldId id="336" r:id="rId17"/>
    <p:sldId id="316" r:id="rId18"/>
    <p:sldId id="334" r:id="rId19"/>
    <p:sldId id="314" r:id="rId20"/>
    <p:sldId id="350" r:id="rId21"/>
    <p:sldId id="351" r:id="rId22"/>
    <p:sldId id="317" r:id="rId23"/>
    <p:sldId id="318" r:id="rId24"/>
    <p:sldId id="339" r:id="rId25"/>
    <p:sldId id="295" r:id="rId26"/>
  </p:sldIdLst>
  <p:sldSz cx="12192000" cy="6858000"/>
  <p:notesSz cx="6858000" cy="9144000"/>
  <p:embeddedFontLst>
    <p:embeddedFont>
      <p:font typeface="等线" panose="02010600030101010101" pitchFamily="2" charset="-122"/>
      <p:regular r:id="rId28"/>
    </p:embeddedFont>
    <p:embeddedFont>
      <p:font typeface="等线 Light" panose="02010600030101010101" pitchFamily="2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0">
          <p15:clr>
            <a:srgbClr val="A4A3A4"/>
          </p15:clr>
        </p15:guide>
        <p15:guide id="2" pos="3884">
          <p15:clr>
            <a:srgbClr val="A4A3A4"/>
          </p15:clr>
        </p15:guide>
        <p15:guide id="3" pos="7242">
          <p15:clr>
            <a:srgbClr val="A4A3A4"/>
          </p15:clr>
        </p15:guide>
        <p15:guide id="4" pos="4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春波 赵" initials="春波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625"/>
    <a:srgbClr val="F67654"/>
    <a:srgbClr val="0B506C"/>
    <a:srgbClr val="028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9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108" y="186"/>
      </p:cViewPr>
      <p:guideLst>
        <p:guide orient="horz" pos="2070"/>
        <p:guide pos="3884"/>
        <p:guide pos="7242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695324" y="2753359"/>
            <a:ext cx="3091992" cy="1810910"/>
          </a:xfrm>
          <a:custGeom>
            <a:avLst/>
            <a:gdLst>
              <a:gd name="connsiteX0" fmla="*/ 0 w 3091992"/>
              <a:gd name="connsiteY0" fmla="*/ 0 h 1810910"/>
              <a:gd name="connsiteX1" fmla="*/ 3091992 w 3091992"/>
              <a:gd name="connsiteY1" fmla="*/ 0 h 1810910"/>
              <a:gd name="connsiteX2" fmla="*/ 3091992 w 3091992"/>
              <a:gd name="connsiteY2" fmla="*/ 1810910 h 1810910"/>
              <a:gd name="connsiteX3" fmla="*/ 0 w 3091992"/>
              <a:gd name="connsiteY3" fmla="*/ 1810910 h 181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1992" h="1810910">
                <a:moveTo>
                  <a:pt x="0" y="0"/>
                </a:moveTo>
                <a:lnTo>
                  <a:pt x="3091992" y="0"/>
                </a:lnTo>
                <a:lnTo>
                  <a:pt x="3091992" y="1810910"/>
                </a:lnTo>
                <a:lnTo>
                  <a:pt x="0" y="18109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稻壳儿春秋广告/盗版必究        原创来源：http://chn.docer.com/works?userid=199329941#!/work_time"/>
          <p:cNvSpPr>
            <a:spLocks noGrp="1"/>
          </p:cNvSpPr>
          <p:nvPr>
            <p:ph type="pic" sz="quarter" idx="11"/>
          </p:nvPr>
        </p:nvSpPr>
        <p:spPr>
          <a:xfrm>
            <a:off x="8404681" y="2753359"/>
            <a:ext cx="3091992" cy="1810910"/>
          </a:xfrm>
          <a:custGeom>
            <a:avLst/>
            <a:gdLst>
              <a:gd name="connsiteX0" fmla="*/ 0 w 3091992"/>
              <a:gd name="connsiteY0" fmla="*/ 0 h 1810910"/>
              <a:gd name="connsiteX1" fmla="*/ 3091992 w 3091992"/>
              <a:gd name="connsiteY1" fmla="*/ 0 h 1810910"/>
              <a:gd name="connsiteX2" fmla="*/ 3091992 w 3091992"/>
              <a:gd name="connsiteY2" fmla="*/ 1810910 h 1810910"/>
              <a:gd name="connsiteX3" fmla="*/ 0 w 3091992"/>
              <a:gd name="connsiteY3" fmla="*/ 1810910 h 181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1992" h="1810910">
                <a:moveTo>
                  <a:pt x="0" y="0"/>
                </a:moveTo>
                <a:lnTo>
                  <a:pt x="3091992" y="0"/>
                </a:lnTo>
                <a:lnTo>
                  <a:pt x="3091992" y="1810910"/>
                </a:lnTo>
                <a:lnTo>
                  <a:pt x="0" y="18109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C519-839C-453F-84A3-C3D2935476E8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A939-DD6A-4E34-B614-19C610E30E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-1" y="1594687"/>
            <a:ext cx="3840480" cy="4231937"/>
          </a:xfrm>
          <a:custGeom>
            <a:avLst/>
            <a:gdLst>
              <a:gd name="connsiteX0" fmla="*/ 0 w 3840480"/>
              <a:gd name="connsiteY0" fmla="*/ 0 h 4231937"/>
              <a:gd name="connsiteX1" fmla="*/ 3840480 w 3840480"/>
              <a:gd name="connsiteY1" fmla="*/ 0 h 4231937"/>
              <a:gd name="connsiteX2" fmla="*/ 3840480 w 3840480"/>
              <a:gd name="connsiteY2" fmla="*/ 4231937 h 4231937"/>
              <a:gd name="connsiteX3" fmla="*/ 0 w 3840480"/>
              <a:gd name="connsiteY3" fmla="*/ 4231937 h 42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480" h="4231937">
                <a:moveTo>
                  <a:pt x="0" y="0"/>
                </a:moveTo>
                <a:lnTo>
                  <a:pt x="3840480" y="0"/>
                </a:lnTo>
                <a:lnTo>
                  <a:pt x="3840480" y="4231937"/>
                </a:lnTo>
                <a:lnTo>
                  <a:pt x="0" y="4231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1B7C7-535E-4E94-B1E9-46A4B2AB559A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D6754-BD22-46CA-AAC9-FDCA2715F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772120" y="0"/>
            <a:ext cx="4498380" cy="1671059"/>
          </a:xfrm>
          <a:custGeom>
            <a:avLst/>
            <a:gdLst>
              <a:gd name="connsiteX0" fmla="*/ 0 w 5863628"/>
              <a:gd name="connsiteY0" fmla="*/ 0 h 2178221"/>
              <a:gd name="connsiteX1" fmla="*/ 5863628 w 5863628"/>
              <a:gd name="connsiteY1" fmla="*/ 0 h 2178221"/>
              <a:gd name="connsiteX2" fmla="*/ 4218278 w 5863628"/>
              <a:gd name="connsiteY2" fmla="*/ 1645350 h 2178221"/>
              <a:gd name="connsiteX3" fmla="*/ 1645350 w 5863628"/>
              <a:gd name="connsiteY3" fmla="*/ 1645350 h 2178221"/>
              <a:gd name="connsiteX4" fmla="*/ 0 w 5863628"/>
              <a:gd name="connsiteY4" fmla="*/ 0 h 217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3628" h="2178221">
                <a:moveTo>
                  <a:pt x="0" y="0"/>
                </a:moveTo>
                <a:lnTo>
                  <a:pt x="5863628" y="0"/>
                </a:lnTo>
                <a:lnTo>
                  <a:pt x="4218278" y="1645350"/>
                </a:lnTo>
                <a:cubicBezTo>
                  <a:pt x="3507784" y="2355845"/>
                  <a:pt x="2355845" y="2355845"/>
                  <a:pt x="1645350" y="1645350"/>
                </a:cubicBezTo>
                <a:lnTo>
                  <a:pt x="0" y="0"/>
                </a:ln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/>
          <p:nvPr/>
        </p:nvSpPr>
        <p:spPr>
          <a:xfrm rot="2700000">
            <a:off x="-1523657" y="2698198"/>
            <a:ext cx="4966314" cy="4966314"/>
          </a:xfrm>
          <a:prstGeom prst="roundRect">
            <a:avLst/>
          </a:pr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 rot="2700000">
            <a:off x="3668105" y="4637763"/>
            <a:ext cx="1087184" cy="1087184"/>
          </a:xfrm>
          <a:prstGeom prst="roundRect">
            <a:avLst/>
          </a:pr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/>
          <p:nvPr/>
        </p:nvSpPr>
        <p:spPr>
          <a:xfrm rot="2700000">
            <a:off x="8200402" y="-1071791"/>
            <a:ext cx="2998691" cy="2998690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/>
          <p:cNvSpPr/>
          <p:nvPr/>
        </p:nvSpPr>
        <p:spPr>
          <a:xfrm rot="2700000">
            <a:off x="8972401" y="-1548003"/>
            <a:ext cx="3713986" cy="3713985"/>
          </a:xfrm>
          <a:prstGeom prst="roundRect">
            <a:avLst/>
          </a:pr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/>
          <p:nvPr/>
        </p:nvSpPr>
        <p:spPr>
          <a:xfrm rot="2700000">
            <a:off x="-3463370" y="3085103"/>
            <a:ext cx="4192504" cy="41925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 txBox="1"/>
          <p:nvPr/>
        </p:nvSpPr>
        <p:spPr>
          <a:xfrm>
            <a:off x="5172837" y="4680598"/>
            <a:ext cx="6333548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solidFill>
                  <a:srgbClr val="F67654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Team Members</a:t>
            </a:r>
          </a:p>
        </p:txBody>
      </p:sp>
      <p:sp>
        <p:nvSpPr>
          <p:cNvPr id="15" name="稻壳儿春秋广告/盗版必究        原创来源：http://chn.docer.com/works?userid=199329941#!/work_time"/>
          <p:cNvSpPr txBox="1"/>
          <p:nvPr/>
        </p:nvSpPr>
        <p:spPr>
          <a:xfrm>
            <a:off x="6687597" y="5129583"/>
            <a:ext cx="480907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Aman Mool (740303)</a:t>
            </a:r>
          </a:p>
          <a:p>
            <a:pPr algn="r"/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Rabin Phaiju (740329)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Rodip Duwal (740334)</a:t>
            </a:r>
          </a:p>
          <a:p>
            <a:pPr algn="r"/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Roshan Dumaru (740335)</a:t>
            </a:r>
            <a:endParaRPr lang="en-US" altLang="zh-CN" sz="2400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6" name="稻壳儿春秋广告/盗版必究        原创来源：http://chn.docer.com/works?userid=199329941#!/work_time"/>
          <p:cNvSpPr txBox="1"/>
          <p:nvPr/>
        </p:nvSpPr>
        <p:spPr>
          <a:xfrm>
            <a:off x="1564748" y="2362062"/>
            <a:ext cx="1050725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Calibri Light" panose="020F0302020204030204" charset="0"/>
                <a:cs typeface="Calibri Light" panose="020F0302020204030204" charset="0"/>
                <a:sym typeface="+mn-ea"/>
              </a:rPr>
              <a:t>FINAL DEFENCEPRESENTATION ON :</a:t>
            </a:r>
          </a:p>
          <a:p>
            <a:pPr algn="r"/>
            <a:r>
              <a:rPr lang="en-US" altLang="zh-CN" sz="6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+mn-ea"/>
              </a:rPr>
              <a:t>Digital Watermarking using LSB and DWT</a:t>
            </a:r>
            <a:endParaRPr lang="en-US" altLang="zh-CN" sz="6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稻壳儿春秋广告/盗版必究        原创来源：http://chn.docer.com/works?userid=199329941#!/work_time"/>
          <p:cNvSpPr/>
          <p:nvPr/>
        </p:nvSpPr>
        <p:spPr>
          <a:xfrm>
            <a:off x="1363194" y="3"/>
            <a:ext cx="2862972" cy="998458"/>
          </a:xfrm>
          <a:custGeom>
            <a:avLst/>
            <a:gdLst>
              <a:gd name="connsiteX0" fmla="*/ 0 w 3731877"/>
              <a:gd name="connsiteY0" fmla="*/ 0 h 1301487"/>
              <a:gd name="connsiteX1" fmla="*/ 3731877 w 3731877"/>
              <a:gd name="connsiteY1" fmla="*/ 0 h 1301487"/>
              <a:gd name="connsiteX2" fmla="*/ 2829516 w 3731877"/>
              <a:gd name="connsiteY2" fmla="*/ 902360 h 1301487"/>
              <a:gd name="connsiteX3" fmla="*/ 902361 w 3731877"/>
              <a:gd name="connsiteY3" fmla="*/ 902360 h 130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1877" h="1301487">
                <a:moveTo>
                  <a:pt x="0" y="0"/>
                </a:moveTo>
                <a:lnTo>
                  <a:pt x="3731877" y="0"/>
                </a:lnTo>
                <a:lnTo>
                  <a:pt x="2829516" y="902360"/>
                </a:lnTo>
                <a:cubicBezTo>
                  <a:pt x="2297347" y="1434530"/>
                  <a:pt x="1434530" y="1434530"/>
                  <a:pt x="902361" y="902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稻壳儿春秋广告/盗版必究        原创来源：http://chn.docer.com/works?userid=199329941#!/work_time"/>
          <p:cNvSpPr txBox="1"/>
          <p:nvPr/>
        </p:nvSpPr>
        <p:spPr>
          <a:xfrm>
            <a:off x="3075082" y="5885233"/>
            <a:ext cx="480907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Under Supervision of:</a:t>
            </a:r>
          </a:p>
          <a:p>
            <a:pPr algn="ctr"/>
            <a:r>
              <a:rPr lang="en-US" altLang="zh-CN" sz="24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Er. Bikash Chawal</a:t>
            </a:r>
          </a:p>
        </p:txBody>
      </p:sp>
      <p:pic>
        <p:nvPicPr>
          <p:cNvPr id="100" name="Picture Placeholder 99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5419405" y="503853"/>
            <a:ext cx="1690166" cy="169016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3705225" y="419100"/>
            <a:ext cx="478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258" y="1556877"/>
            <a:ext cx="10515600" cy="4351338"/>
          </a:xfrm>
        </p:spPr>
        <p:txBody>
          <a:bodyPr/>
          <a:lstStyle/>
          <a:p>
            <a:r>
              <a:rPr lang="en-US" dirty="0">
                <a:sym typeface="+mn-ea"/>
              </a:rPr>
              <a:t> Protecting intellectual property rights of owner.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2645410" y="419100"/>
            <a:ext cx="6901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85" y="1529080"/>
            <a:ext cx="10913745" cy="4351655"/>
          </a:xfrm>
        </p:spPr>
        <p:txBody>
          <a:bodyPr/>
          <a:lstStyle/>
          <a:p>
            <a:pPr algn="just"/>
            <a:r>
              <a:rPr lang="en-US" dirty="0">
                <a:sym typeface="+mn-ea"/>
              </a:rPr>
              <a:t>"LSB Image Steganography," by D. Jain purposed a technique in which messages are hidden inside an image by replacing each pixel’s least significant bit.</a:t>
            </a:r>
          </a:p>
          <a:p>
            <a:pPr algn="just"/>
            <a:r>
              <a:rPr lang="en-US" dirty="0">
                <a:sym typeface="+mn-ea"/>
              </a:rPr>
              <a:t>"Image Watermarking Using 3-Level Discrete Image Watermarking ," by G. R. S. Nikita Kashyap  proposed a technique for implementing a robust image watermarking technique for the copyright protection based on 3 level DWT.</a:t>
            </a:r>
          </a:p>
          <a:p>
            <a:pPr algn="just"/>
            <a:endParaRPr lang="en-US" dirty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772120" y="0"/>
            <a:ext cx="4498380" cy="1671059"/>
          </a:xfrm>
          <a:custGeom>
            <a:avLst/>
            <a:gdLst>
              <a:gd name="connsiteX0" fmla="*/ 0 w 5863628"/>
              <a:gd name="connsiteY0" fmla="*/ 0 h 2178221"/>
              <a:gd name="connsiteX1" fmla="*/ 5863628 w 5863628"/>
              <a:gd name="connsiteY1" fmla="*/ 0 h 2178221"/>
              <a:gd name="connsiteX2" fmla="*/ 4218278 w 5863628"/>
              <a:gd name="connsiteY2" fmla="*/ 1645350 h 2178221"/>
              <a:gd name="connsiteX3" fmla="*/ 1645350 w 5863628"/>
              <a:gd name="connsiteY3" fmla="*/ 1645350 h 2178221"/>
              <a:gd name="connsiteX4" fmla="*/ 0 w 5863628"/>
              <a:gd name="connsiteY4" fmla="*/ 0 h 217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3628" h="2178221">
                <a:moveTo>
                  <a:pt x="0" y="0"/>
                </a:moveTo>
                <a:lnTo>
                  <a:pt x="5863628" y="0"/>
                </a:lnTo>
                <a:lnTo>
                  <a:pt x="4218278" y="1645350"/>
                </a:lnTo>
                <a:cubicBezTo>
                  <a:pt x="3507784" y="2355845"/>
                  <a:pt x="2355845" y="2355845"/>
                  <a:pt x="1645350" y="1645350"/>
                </a:cubicBezTo>
                <a:lnTo>
                  <a:pt x="0" y="0"/>
                </a:ln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/>
          <p:nvPr/>
        </p:nvSpPr>
        <p:spPr>
          <a:xfrm rot="2700000">
            <a:off x="-1523657" y="2698198"/>
            <a:ext cx="4966314" cy="4966314"/>
          </a:xfrm>
          <a:prstGeom prst="roundRect">
            <a:avLst/>
          </a:pr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 rot="2700000">
            <a:off x="3668105" y="4637763"/>
            <a:ext cx="1087184" cy="1087184"/>
          </a:xfrm>
          <a:prstGeom prst="roundRect">
            <a:avLst/>
          </a:pr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/>
          <p:nvPr/>
        </p:nvSpPr>
        <p:spPr>
          <a:xfrm rot="2700000">
            <a:off x="8200402" y="-1071791"/>
            <a:ext cx="2998691" cy="2998690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/>
          <p:cNvSpPr/>
          <p:nvPr/>
        </p:nvSpPr>
        <p:spPr>
          <a:xfrm rot="2700000">
            <a:off x="8972401" y="-1548003"/>
            <a:ext cx="3713986" cy="3713985"/>
          </a:xfrm>
          <a:prstGeom prst="roundRect">
            <a:avLst/>
          </a:pr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稻壳儿春秋广告/盗版必究        原创来源：http://chn.docer.com/works?userid=199329941#!/work_time"/>
          <p:cNvSpPr/>
          <p:nvPr/>
        </p:nvSpPr>
        <p:spPr>
          <a:xfrm rot="2700000">
            <a:off x="3400571" y="2610630"/>
            <a:ext cx="606728" cy="606728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/>
          <p:nvPr/>
        </p:nvSpPr>
        <p:spPr>
          <a:xfrm rot="2700000">
            <a:off x="-3463370" y="3085103"/>
            <a:ext cx="4192504" cy="41925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 txBox="1"/>
          <p:nvPr/>
        </p:nvSpPr>
        <p:spPr>
          <a:xfrm>
            <a:off x="4456430" y="3343275"/>
            <a:ext cx="7363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altLang="zh-CN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Methodology</a:t>
            </a:r>
          </a:p>
        </p:txBody>
      </p:sp>
      <p:sp>
        <p:nvSpPr>
          <p:cNvPr id="32" name="稻壳儿春秋广告/盗版必究        原创来源：http://chn.docer.com/works?userid=199329941#!/work_time"/>
          <p:cNvSpPr/>
          <p:nvPr/>
        </p:nvSpPr>
        <p:spPr>
          <a:xfrm>
            <a:off x="1363194" y="3"/>
            <a:ext cx="2862972" cy="998458"/>
          </a:xfrm>
          <a:custGeom>
            <a:avLst/>
            <a:gdLst>
              <a:gd name="connsiteX0" fmla="*/ 0 w 3731877"/>
              <a:gd name="connsiteY0" fmla="*/ 0 h 1301487"/>
              <a:gd name="connsiteX1" fmla="*/ 3731877 w 3731877"/>
              <a:gd name="connsiteY1" fmla="*/ 0 h 1301487"/>
              <a:gd name="connsiteX2" fmla="*/ 2829516 w 3731877"/>
              <a:gd name="connsiteY2" fmla="*/ 902360 h 1301487"/>
              <a:gd name="connsiteX3" fmla="*/ 902361 w 3731877"/>
              <a:gd name="connsiteY3" fmla="*/ 902360 h 130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1877" h="1301487">
                <a:moveTo>
                  <a:pt x="0" y="0"/>
                </a:moveTo>
                <a:lnTo>
                  <a:pt x="3731877" y="0"/>
                </a:lnTo>
                <a:lnTo>
                  <a:pt x="2829516" y="902360"/>
                </a:lnTo>
                <a:cubicBezTo>
                  <a:pt x="2297347" y="1434530"/>
                  <a:pt x="1434530" y="1434530"/>
                  <a:pt x="902361" y="902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2645410" y="419100"/>
            <a:ext cx="6901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Methodology</a:t>
            </a:r>
          </a:p>
        </p:txBody>
      </p:sp>
      <p:pic>
        <p:nvPicPr>
          <p:cNvPr id="19" name="Picture 19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4352" y="1210945"/>
            <a:ext cx="6160421" cy="5208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3447415" y="6245860"/>
            <a:ext cx="566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3 : Block Diagram of Image Watermarking System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921885" y="6245860"/>
            <a:ext cx="234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4 : Working of LSB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2551430" y="563880"/>
            <a:ext cx="7069455" cy="56800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2645410" y="419100"/>
            <a:ext cx="6901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6000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985" y="814701"/>
            <a:ext cx="5680270" cy="545020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tretch>
            <a:fillRect/>
          </a:stretch>
        </p:blipFill>
        <p:spPr>
          <a:xfrm>
            <a:off x="5970955" y="587224"/>
            <a:ext cx="5216476" cy="5831991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291205" y="6245860"/>
            <a:ext cx="7896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5 : </a:t>
            </a:r>
            <a:r>
              <a:rPr lang="en-US" dirty="0">
                <a:sym typeface="+mn-ea"/>
              </a:rPr>
              <a:t>Embedding &amp; </a:t>
            </a:r>
            <a:r>
              <a:rPr lang="en-US" dirty="0"/>
              <a:t>Extraction of Digital Image Watermarking using DWT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310255" y="6245860"/>
            <a:ext cx="5324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6 :Flow chart of Digital Image Watermarking</a:t>
            </a:r>
          </a:p>
        </p:txBody>
      </p:sp>
      <p:pic>
        <p:nvPicPr>
          <p:cNvPr id="5" name="Picture 25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7480" y="0"/>
            <a:ext cx="5121275" cy="624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772120" y="0"/>
            <a:ext cx="4498380" cy="1671059"/>
          </a:xfrm>
          <a:custGeom>
            <a:avLst/>
            <a:gdLst>
              <a:gd name="connsiteX0" fmla="*/ 0 w 5863628"/>
              <a:gd name="connsiteY0" fmla="*/ 0 h 2178221"/>
              <a:gd name="connsiteX1" fmla="*/ 5863628 w 5863628"/>
              <a:gd name="connsiteY1" fmla="*/ 0 h 2178221"/>
              <a:gd name="connsiteX2" fmla="*/ 4218278 w 5863628"/>
              <a:gd name="connsiteY2" fmla="*/ 1645350 h 2178221"/>
              <a:gd name="connsiteX3" fmla="*/ 1645350 w 5863628"/>
              <a:gd name="connsiteY3" fmla="*/ 1645350 h 2178221"/>
              <a:gd name="connsiteX4" fmla="*/ 0 w 5863628"/>
              <a:gd name="connsiteY4" fmla="*/ 0 h 217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3628" h="2178221">
                <a:moveTo>
                  <a:pt x="0" y="0"/>
                </a:moveTo>
                <a:lnTo>
                  <a:pt x="5863628" y="0"/>
                </a:lnTo>
                <a:lnTo>
                  <a:pt x="4218278" y="1645350"/>
                </a:lnTo>
                <a:cubicBezTo>
                  <a:pt x="3507784" y="2355845"/>
                  <a:pt x="2355845" y="2355845"/>
                  <a:pt x="1645350" y="1645350"/>
                </a:cubicBezTo>
                <a:lnTo>
                  <a:pt x="0" y="0"/>
                </a:ln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/>
          <p:nvPr/>
        </p:nvSpPr>
        <p:spPr>
          <a:xfrm rot="2700000">
            <a:off x="-1523657" y="2698198"/>
            <a:ext cx="4966314" cy="4966314"/>
          </a:xfrm>
          <a:prstGeom prst="roundRect">
            <a:avLst/>
          </a:pr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 rot="2700000">
            <a:off x="3668105" y="4637763"/>
            <a:ext cx="1087184" cy="1087184"/>
          </a:xfrm>
          <a:prstGeom prst="roundRect">
            <a:avLst/>
          </a:pr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/>
          <p:nvPr/>
        </p:nvSpPr>
        <p:spPr>
          <a:xfrm rot="2700000">
            <a:off x="8200402" y="-1071791"/>
            <a:ext cx="2998691" cy="2998690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/>
          <p:cNvSpPr/>
          <p:nvPr/>
        </p:nvSpPr>
        <p:spPr>
          <a:xfrm rot="2700000">
            <a:off x="8972401" y="-1548003"/>
            <a:ext cx="3713986" cy="3713985"/>
          </a:xfrm>
          <a:prstGeom prst="roundRect">
            <a:avLst/>
          </a:pr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稻壳儿春秋广告/盗版必究        原创来源：http://chn.docer.com/works?userid=199329941#!/work_time"/>
          <p:cNvSpPr/>
          <p:nvPr/>
        </p:nvSpPr>
        <p:spPr>
          <a:xfrm rot="2700000">
            <a:off x="3400571" y="2610630"/>
            <a:ext cx="606728" cy="606728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/>
          <p:nvPr/>
        </p:nvSpPr>
        <p:spPr>
          <a:xfrm rot="2700000">
            <a:off x="-3463370" y="3085103"/>
            <a:ext cx="4192504" cy="41925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 txBox="1"/>
          <p:nvPr/>
        </p:nvSpPr>
        <p:spPr>
          <a:xfrm>
            <a:off x="4456430" y="3343275"/>
            <a:ext cx="7363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altLang="zh-CN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Result &amp; Discussion</a:t>
            </a:r>
          </a:p>
        </p:txBody>
      </p:sp>
      <p:sp>
        <p:nvSpPr>
          <p:cNvPr id="32" name="稻壳儿春秋广告/盗版必究        原创来源：http://chn.docer.com/works?userid=199329941#!/work_time"/>
          <p:cNvSpPr/>
          <p:nvPr/>
        </p:nvSpPr>
        <p:spPr>
          <a:xfrm>
            <a:off x="1363194" y="3"/>
            <a:ext cx="2862972" cy="998458"/>
          </a:xfrm>
          <a:custGeom>
            <a:avLst/>
            <a:gdLst>
              <a:gd name="connsiteX0" fmla="*/ 0 w 3731877"/>
              <a:gd name="connsiteY0" fmla="*/ 0 h 1301487"/>
              <a:gd name="connsiteX1" fmla="*/ 3731877 w 3731877"/>
              <a:gd name="connsiteY1" fmla="*/ 0 h 1301487"/>
              <a:gd name="connsiteX2" fmla="*/ 2829516 w 3731877"/>
              <a:gd name="connsiteY2" fmla="*/ 902360 h 1301487"/>
              <a:gd name="connsiteX3" fmla="*/ 902361 w 3731877"/>
              <a:gd name="connsiteY3" fmla="*/ 902360 h 130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1877" h="1301487">
                <a:moveTo>
                  <a:pt x="0" y="0"/>
                </a:moveTo>
                <a:lnTo>
                  <a:pt x="3731877" y="0"/>
                </a:lnTo>
                <a:lnTo>
                  <a:pt x="2829516" y="902360"/>
                </a:lnTo>
                <a:cubicBezTo>
                  <a:pt x="2297347" y="1434530"/>
                  <a:pt x="1434530" y="1434530"/>
                  <a:pt x="902361" y="902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3011805" y="419100"/>
            <a:ext cx="61683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455" y="1380490"/>
            <a:ext cx="10515600" cy="4351338"/>
          </a:xfrm>
        </p:spPr>
        <p:txBody>
          <a:bodyPr/>
          <a:lstStyle/>
          <a:p>
            <a:pPr algn="just"/>
            <a:r>
              <a:rPr lang="en-US" dirty="0">
                <a:sym typeface="+mn-ea"/>
              </a:rPr>
              <a:t>we embedded the text as well as the image using 1-DWT using HAAR method and the histogram of resulting and original image  &amp; watermarked image is as below:</a:t>
            </a:r>
          </a:p>
          <a:p>
            <a:pPr algn="just"/>
            <a:endParaRPr lang="en-US" dirty="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25" y="2835275"/>
            <a:ext cx="7322185" cy="27908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11805" y="5534660"/>
            <a:ext cx="259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7 : Original Image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576695" y="5534660"/>
            <a:ext cx="318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 : Watermarked Image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1812290" y="419100"/>
            <a:ext cx="97682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LSB (Invisible Watermarking)</a:t>
            </a:r>
            <a:endParaRPr lang="en-US" altLang="zh-CN" sz="6000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6" name="Picture 5" descr="pu-enc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5125" y="1924050"/>
            <a:ext cx="3009900" cy="3009900"/>
          </a:xfrm>
          <a:prstGeom prst="rect">
            <a:avLst/>
          </a:prstGeom>
        </p:spPr>
      </p:pic>
      <p:pic>
        <p:nvPicPr>
          <p:cNvPr id="8" name="Picture 7" descr="pu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5355" y="1809750"/>
            <a:ext cx="3009900" cy="30099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900805" y="4933950"/>
            <a:ext cx="508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+mn-ea"/>
              </a:rPr>
              <a:t>Fig 9 : Original &amp; Watermarked image using LSB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/>
          <p:nvPr/>
        </p:nvSpPr>
        <p:spPr>
          <a:xfrm rot="2700000">
            <a:off x="-1426054" y="-454339"/>
            <a:ext cx="2852106" cy="2852106"/>
          </a:xfrm>
          <a:prstGeom prst="roundRect">
            <a:avLst/>
          </a:pr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/>
          <p:nvPr/>
        </p:nvSpPr>
        <p:spPr>
          <a:xfrm rot="2700000">
            <a:off x="483436" y="1400366"/>
            <a:ext cx="1001520" cy="1001520"/>
          </a:xfrm>
          <a:prstGeom prst="roundRect">
            <a:avLst/>
          </a:pr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/>
          <p:nvPr/>
        </p:nvSpPr>
        <p:spPr>
          <a:xfrm rot="2700000">
            <a:off x="10126465" y="5924580"/>
            <a:ext cx="1866842" cy="1866842"/>
          </a:xfrm>
          <a:prstGeom prst="roundRect">
            <a:avLst/>
          </a:pr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/>
          <p:nvPr/>
        </p:nvSpPr>
        <p:spPr>
          <a:xfrm rot="2700000">
            <a:off x="11827658" y="5173601"/>
            <a:ext cx="728683" cy="728683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/>
          <p:nvPr/>
        </p:nvSpPr>
        <p:spPr>
          <a:xfrm rot="2700000">
            <a:off x="10173779" y="6343738"/>
            <a:ext cx="1402844" cy="14028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4329430" y="461010"/>
            <a:ext cx="277431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60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Content</a:t>
            </a:r>
          </a:p>
        </p:txBody>
      </p:sp>
      <p:sp>
        <p:nvSpPr>
          <p:cNvPr id="24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56385" y="1779136"/>
            <a:ext cx="728820" cy="728820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稻壳儿春秋广告/盗版必究        原创来源：http://chn.docer.com/works?userid=199329941#!/work_time"/>
          <p:cNvSpPr txBox="1"/>
          <p:nvPr/>
        </p:nvSpPr>
        <p:spPr>
          <a:xfrm>
            <a:off x="2377516" y="1901512"/>
            <a:ext cx="2655136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Introduction</a:t>
            </a:r>
          </a:p>
        </p:txBody>
      </p:sp>
      <p:sp>
        <p:nvSpPr>
          <p:cNvPr id="2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767205" y="1943491"/>
            <a:ext cx="307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28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56385" y="2695402"/>
            <a:ext cx="728820" cy="728820"/>
          </a:xfrm>
          <a:prstGeom prst="rect">
            <a:avLst/>
          </a:prstGeom>
          <a:solidFill>
            <a:srgbClr val="02868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2377440" y="2834005"/>
            <a:ext cx="4344670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Statement of Problem</a:t>
            </a:r>
          </a:p>
        </p:txBody>
      </p:sp>
      <p:sp>
        <p:nvSpPr>
          <p:cNvPr id="3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767205" y="2859757"/>
            <a:ext cx="307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608544" y="1753101"/>
            <a:ext cx="728820" cy="728820"/>
          </a:xfrm>
          <a:prstGeom prst="rect">
            <a:avLst/>
          </a:prstGeom>
          <a:solidFill>
            <a:srgbClr val="0B506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稻壳儿春秋广告/盗版必究        原创来源：http://chn.docer.com/works?userid=199329941#!/work_time"/>
          <p:cNvSpPr txBox="1"/>
          <p:nvPr/>
        </p:nvSpPr>
        <p:spPr>
          <a:xfrm>
            <a:off x="8429675" y="1930722"/>
            <a:ext cx="2655136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Objective</a:t>
            </a:r>
          </a:p>
        </p:txBody>
      </p:sp>
      <p:sp>
        <p:nvSpPr>
          <p:cNvPr id="3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819364" y="1917456"/>
            <a:ext cx="307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608544" y="2670002"/>
            <a:ext cx="728820" cy="728820"/>
          </a:xfrm>
          <a:prstGeom prst="rect">
            <a:avLst/>
          </a:prstGeom>
          <a:solidFill>
            <a:srgbClr val="2A2625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 txBox="1"/>
          <p:nvPr/>
        </p:nvSpPr>
        <p:spPr>
          <a:xfrm>
            <a:off x="8429675" y="2834288"/>
            <a:ext cx="2655136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Scope</a:t>
            </a:r>
          </a:p>
        </p:txBody>
      </p:sp>
      <p:sp>
        <p:nvSpPr>
          <p:cNvPr id="40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819364" y="2834357"/>
            <a:ext cx="307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0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56385" y="3643496"/>
            <a:ext cx="728820" cy="728820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稻壳儿春秋广告/盗版必究        原创来源：http://chn.docer.com/works?userid=199329941#!/work_time"/>
          <p:cNvSpPr txBox="1"/>
          <p:nvPr/>
        </p:nvSpPr>
        <p:spPr>
          <a:xfrm>
            <a:off x="2377440" y="3766185"/>
            <a:ext cx="4344670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Literature Review</a:t>
            </a:r>
          </a:p>
        </p:txBody>
      </p:sp>
      <p:sp>
        <p:nvSpPr>
          <p:cNvPr id="12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767205" y="3807851"/>
            <a:ext cx="3071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14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56385" y="4559762"/>
            <a:ext cx="728820" cy="728820"/>
          </a:xfrm>
          <a:prstGeom prst="rect">
            <a:avLst/>
          </a:prstGeom>
          <a:solidFill>
            <a:srgbClr val="02868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 txBox="1"/>
          <p:nvPr/>
        </p:nvSpPr>
        <p:spPr>
          <a:xfrm>
            <a:off x="2377440" y="4698365"/>
            <a:ext cx="4344670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Result &amp; Discussion</a:t>
            </a:r>
          </a:p>
        </p:txBody>
      </p:sp>
      <p:sp>
        <p:nvSpPr>
          <p:cNvPr id="1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767205" y="4724117"/>
            <a:ext cx="3071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</a:p>
        </p:txBody>
      </p:sp>
      <p:sp>
        <p:nvSpPr>
          <p:cNvPr id="1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608544" y="3617461"/>
            <a:ext cx="728820" cy="728820"/>
          </a:xfrm>
          <a:prstGeom prst="rect">
            <a:avLst/>
          </a:prstGeom>
          <a:solidFill>
            <a:srgbClr val="0B506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 txBox="1"/>
          <p:nvPr/>
        </p:nvSpPr>
        <p:spPr>
          <a:xfrm>
            <a:off x="8429675" y="3776032"/>
            <a:ext cx="2655136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Methodology</a:t>
            </a:r>
          </a:p>
        </p:txBody>
      </p:sp>
      <p:sp>
        <p:nvSpPr>
          <p:cNvPr id="32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819364" y="3781816"/>
            <a:ext cx="3071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</a:p>
        </p:txBody>
      </p:sp>
      <p:sp>
        <p:nvSpPr>
          <p:cNvPr id="4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767205" y="5672211"/>
            <a:ext cx="3071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</a:p>
        </p:txBody>
      </p:sp>
      <p:sp>
        <p:nvSpPr>
          <p:cNvPr id="34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608544" y="4563572"/>
            <a:ext cx="728820" cy="728820"/>
          </a:xfrm>
          <a:prstGeom prst="rect">
            <a:avLst/>
          </a:prstGeom>
          <a:solidFill>
            <a:srgbClr val="2A2625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819364" y="4727927"/>
            <a:ext cx="3071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</a:p>
        </p:txBody>
      </p:sp>
      <p:sp>
        <p:nvSpPr>
          <p:cNvPr id="45" name="稻壳儿春秋广告/盗版必究        原创来源：http://chn.docer.com/works?userid=199329941#!/work_time"/>
          <p:cNvSpPr txBox="1"/>
          <p:nvPr/>
        </p:nvSpPr>
        <p:spPr>
          <a:xfrm>
            <a:off x="8429625" y="4657090"/>
            <a:ext cx="3237230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1811655" y="419100"/>
            <a:ext cx="99593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DWT (Visible Watermarking)</a:t>
            </a:r>
            <a:endParaRPr lang="en-US" altLang="zh-CN" sz="6000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4" name="Picture 34" descr="285073711_1401826573576579_3502058215392530828_n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462405" y="1771015"/>
            <a:ext cx="6082030" cy="35452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843655" y="5653405"/>
            <a:ext cx="508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+mn-ea"/>
              </a:rPr>
              <a:t>Fig 10 : Original &amp; Watermark image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7701280" y="3220085"/>
            <a:ext cx="3795395" cy="7397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43655" y="5653405"/>
            <a:ext cx="569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+mn-ea"/>
              </a:rPr>
              <a:t>Fig 11 : Watermarked Image &amp; Decoded Watermarked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673" t="31245" r="16902"/>
          <a:stretch>
            <a:fillRect/>
          </a:stretch>
        </p:blipFill>
        <p:spPr>
          <a:xfrm>
            <a:off x="2403475" y="1750695"/>
            <a:ext cx="4390390" cy="3055620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7600950" y="1735455"/>
            <a:ext cx="4349750" cy="30708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1811655" y="419100"/>
            <a:ext cx="99593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DWT (Visible Watermarking)</a:t>
            </a:r>
            <a:endParaRPr lang="en-US" altLang="zh-CN" sz="6000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43655" y="5653405"/>
            <a:ext cx="508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+mn-ea"/>
              </a:rPr>
              <a:t>Fig 12 : Original &amp; Watermark image</a:t>
            </a:r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2733040" y="1870710"/>
            <a:ext cx="3115945" cy="3115945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7172325" y="1871345"/>
            <a:ext cx="3115945" cy="31159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43655" y="5653405"/>
            <a:ext cx="569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+mn-ea"/>
              </a:rPr>
              <a:t>Fig 13 : Watermarked Image &amp; Decoded Watermarked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2607945" y="1492885"/>
            <a:ext cx="3495675" cy="3495675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922770" y="1492885"/>
            <a:ext cx="3495675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2098675" y="419100"/>
            <a:ext cx="7994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References</a:t>
            </a:r>
            <a:endParaRPr lang="en-US" altLang="zh-CN" sz="6000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62405" y="1433830"/>
            <a:ext cx="892111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ym typeface="+mn-ea"/>
              </a:rPr>
              <a:t>[1] M. a. S. V. Narang, "Digital watermarking using discrete wavelet transform.," International Journal of Computer Applications, 2013.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ym typeface="+mn-ea"/>
              </a:rPr>
              <a:t>[2] S. P. Ingale, "Digital Watermarking Algorithm using DWT Technique," International Journal of Computer Science and Mobile Computing, vol. V, no. 5, pp. 01-09,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ym typeface="+mn-ea"/>
              </a:rPr>
              <a:t>[3] G. R. S. Nikita Kashyap, "Image Watermarking Using 3-Level Discrete Image Watermarking Using 3-Level Discrete," I.J.Modern Education and Computer Science, Bhilai, 2012.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ym typeface="+mn-ea"/>
              </a:rPr>
              <a:t>[4] D. Jain, "LSB Image Steganography," 23 7 2020.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772120" y="0"/>
            <a:ext cx="4498380" cy="1671059"/>
          </a:xfrm>
          <a:custGeom>
            <a:avLst/>
            <a:gdLst>
              <a:gd name="connsiteX0" fmla="*/ 0 w 5863628"/>
              <a:gd name="connsiteY0" fmla="*/ 0 h 2178221"/>
              <a:gd name="connsiteX1" fmla="*/ 5863628 w 5863628"/>
              <a:gd name="connsiteY1" fmla="*/ 0 h 2178221"/>
              <a:gd name="connsiteX2" fmla="*/ 4218278 w 5863628"/>
              <a:gd name="connsiteY2" fmla="*/ 1645350 h 2178221"/>
              <a:gd name="connsiteX3" fmla="*/ 1645350 w 5863628"/>
              <a:gd name="connsiteY3" fmla="*/ 1645350 h 2178221"/>
              <a:gd name="connsiteX4" fmla="*/ 0 w 5863628"/>
              <a:gd name="connsiteY4" fmla="*/ 0 h 217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3628" h="2178221">
                <a:moveTo>
                  <a:pt x="0" y="0"/>
                </a:moveTo>
                <a:lnTo>
                  <a:pt x="5863628" y="0"/>
                </a:lnTo>
                <a:lnTo>
                  <a:pt x="4218278" y="1645350"/>
                </a:lnTo>
                <a:cubicBezTo>
                  <a:pt x="3507784" y="2355845"/>
                  <a:pt x="2355845" y="2355845"/>
                  <a:pt x="1645350" y="1645350"/>
                </a:cubicBezTo>
                <a:lnTo>
                  <a:pt x="0" y="0"/>
                </a:ln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/>
          <p:nvPr/>
        </p:nvSpPr>
        <p:spPr>
          <a:xfrm rot="2700000">
            <a:off x="-1523657" y="2698198"/>
            <a:ext cx="4966314" cy="4966314"/>
          </a:xfrm>
          <a:prstGeom prst="roundRect">
            <a:avLst/>
          </a:pr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 rot="2700000">
            <a:off x="3668105" y="4637763"/>
            <a:ext cx="1087184" cy="1087184"/>
          </a:xfrm>
          <a:prstGeom prst="roundRect">
            <a:avLst/>
          </a:pr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/>
          <p:nvPr/>
        </p:nvSpPr>
        <p:spPr>
          <a:xfrm rot="2700000">
            <a:off x="8200402" y="-1071791"/>
            <a:ext cx="2998691" cy="2998690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/>
          <p:cNvSpPr/>
          <p:nvPr/>
        </p:nvSpPr>
        <p:spPr>
          <a:xfrm rot="2700000">
            <a:off x="8972401" y="-1548003"/>
            <a:ext cx="3713986" cy="3713985"/>
          </a:xfrm>
          <a:prstGeom prst="roundRect">
            <a:avLst/>
          </a:pr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稻壳儿春秋广告/盗版必究        原创来源：http://chn.docer.com/works?userid=199329941#!/work_time"/>
          <p:cNvSpPr/>
          <p:nvPr/>
        </p:nvSpPr>
        <p:spPr>
          <a:xfrm rot="2700000">
            <a:off x="3400571" y="2610630"/>
            <a:ext cx="606728" cy="606728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/>
          <p:nvPr/>
        </p:nvSpPr>
        <p:spPr>
          <a:xfrm rot="2700000">
            <a:off x="-3463370" y="3085103"/>
            <a:ext cx="4192504" cy="41925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 txBox="1"/>
          <p:nvPr/>
        </p:nvSpPr>
        <p:spPr>
          <a:xfrm>
            <a:off x="5163128" y="4109631"/>
            <a:ext cx="633354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altLang="zh-CN" sz="6000" dirty="0">
                <a:solidFill>
                  <a:srgbClr val="F67654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THANK YOU </a:t>
            </a:r>
          </a:p>
        </p:txBody>
      </p:sp>
      <p:sp>
        <p:nvSpPr>
          <p:cNvPr id="32" name="稻壳儿春秋广告/盗版必究        原创来源：http://chn.docer.com/works?userid=199329941#!/work_time"/>
          <p:cNvSpPr/>
          <p:nvPr/>
        </p:nvSpPr>
        <p:spPr>
          <a:xfrm>
            <a:off x="1363194" y="3"/>
            <a:ext cx="2862972" cy="998458"/>
          </a:xfrm>
          <a:custGeom>
            <a:avLst/>
            <a:gdLst>
              <a:gd name="connsiteX0" fmla="*/ 0 w 3731877"/>
              <a:gd name="connsiteY0" fmla="*/ 0 h 1301487"/>
              <a:gd name="connsiteX1" fmla="*/ 3731877 w 3731877"/>
              <a:gd name="connsiteY1" fmla="*/ 0 h 1301487"/>
              <a:gd name="connsiteX2" fmla="*/ 2829516 w 3731877"/>
              <a:gd name="connsiteY2" fmla="*/ 902360 h 1301487"/>
              <a:gd name="connsiteX3" fmla="*/ 902361 w 3731877"/>
              <a:gd name="connsiteY3" fmla="*/ 902360 h 130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1877" h="1301487">
                <a:moveTo>
                  <a:pt x="0" y="0"/>
                </a:moveTo>
                <a:lnTo>
                  <a:pt x="3731877" y="0"/>
                </a:lnTo>
                <a:lnTo>
                  <a:pt x="2829516" y="902360"/>
                </a:lnTo>
                <a:cubicBezTo>
                  <a:pt x="2297347" y="1434530"/>
                  <a:pt x="1434530" y="1434530"/>
                  <a:pt x="902361" y="902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3705225" y="419100"/>
            <a:ext cx="478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1780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A technique by which we embed copyright mark into digital content</a:t>
            </a:r>
          </a:p>
          <a:p>
            <a:r>
              <a:rPr lang="en-US" dirty="0"/>
              <a:t>Used to identify the original creator and owner of digital media.</a:t>
            </a:r>
          </a:p>
          <a:p>
            <a:r>
              <a:rPr lang="en-US" dirty="0"/>
              <a:t>Prominently used for tracing copyright infringements. </a:t>
            </a:r>
          </a:p>
          <a:p>
            <a:r>
              <a:rPr lang="en-US" dirty="0"/>
              <a:t>2 types</a:t>
            </a:r>
          </a:p>
          <a:p>
            <a:pPr lvl="1"/>
            <a:r>
              <a:rPr lang="en-US" sz="2400" dirty="0"/>
              <a:t>Visible Digital Watermarking</a:t>
            </a:r>
          </a:p>
          <a:p>
            <a:pPr lvl="1"/>
            <a:r>
              <a:rPr lang="en-US" sz="2400" dirty="0"/>
              <a:t>Invisible </a:t>
            </a:r>
            <a:r>
              <a:rPr lang="en-US" dirty="0">
                <a:sym typeface="+mn-ea"/>
              </a:rPr>
              <a:t>Digital Watermarking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3705225" y="419100"/>
            <a:ext cx="478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38300" y="1541780"/>
            <a:ext cx="9984740" cy="4351655"/>
          </a:xfrm>
        </p:spPr>
        <p:txBody>
          <a:bodyPr/>
          <a:lstStyle/>
          <a:p>
            <a:pPr algn="just"/>
            <a:r>
              <a:rPr lang="en-US" dirty="0"/>
              <a:t>LSB steganography, a technique in which messages are hidden inside an image by replacing each pixel least significant bits with the bits of the message to be hidden.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2926715" y="3209290"/>
            <a:ext cx="6631305" cy="31191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05225" y="6245225"/>
            <a:ext cx="585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Fig 1 Representation of image as a 2D Array of RGB pixels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3705225" y="419100"/>
            <a:ext cx="478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0140" y="1433830"/>
            <a:ext cx="10092055" cy="4351655"/>
          </a:xfrm>
        </p:spPr>
        <p:txBody>
          <a:bodyPr/>
          <a:lstStyle/>
          <a:p>
            <a:pPr algn="just"/>
            <a:r>
              <a:rPr lang="en-US" dirty="0"/>
              <a:t>A discrete wavelet transform (DWT) is a transform that decomposes a given signal into a number of sets, where each set is a time series of coefficients describing the time evolution of the signal in the corresponding frequency band.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768090" y="3013710"/>
            <a:ext cx="3943350" cy="34404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05225" y="6454140"/>
            <a:ext cx="4921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Fig 2: 3-Level discrete wavelet decomposition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3705225" y="419100"/>
            <a:ext cx="478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1780"/>
            <a:ext cx="10515600" cy="4351338"/>
          </a:xfrm>
        </p:spPr>
        <p:txBody>
          <a:bodyPr/>
          <a:lstStyle/>
          <a:p>
            <a:r>
              <a:rPr lang="en-US" dirty="0"/>
              <a:t>Noise</a:t>
            </a:r>
          </a:p>
          <a:p>
            <a:pPr lvl="1" algn="just"/>
            <a:r>
              <a:rPr lang="en-US" dirty="0"/>
              <a:t>Gaussian noise, a kind of signal noise that has a probability density function (pdf) equal to that of the normal distribution (which is also known as the Gaussian distribution).</a:t>
            </a:r>
          </a:p>
          <a:p>
            <a:pPr lvl="1" algn="just"/>
            <a:r>
              <a:rPr lang="en-US" dirty="0"/>
              <a:t>Salt-and-pepper noise, also known as impulse noise, is a form of noise sometimes seen on digital images.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3705225" y="419100"/>
            <a:ext cx="47809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565" y="1541780"/>
            <a:ext cx="10515600" cy="4351338"/>
          </a:xfrm>
        </p:spPr>
        <p:txBody>
          <a:bodyPr/>
          <a:lstStyle/>
          <a:p>
            <a:r>
              <a:rPr lang="en-US" dirty="0"/>
              <a:t>Test Method</a:t>
            </a:r>
          </a:p>
          <a:p>
            <a:pPr lvl="1" algn="just"/>
            <a:r>
              <a:rPr lang="en-US" dirty="0"/>
              <a:t>Mean squared error (MSE) measures the amount of error in statistical models. It assesses the average squared difference between the observed and predicted values.</a:t>
            </a:r>
          </a:p>
          <a:p>
            <a:pPr lvl="1" algn="just"/>
            <a:r>
              <a:rPr lang="en-US" dirty="0"/>
              <a:t>Peak signal-to-noise ratio (PSNR) is the ratio between the maximum possible power of an image and the power of corrupting noise that affects the quality of its representation.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3705225" y="419100"/>
            <a:ext cx="47809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Objective</a:t>
            </a:r>
            <a:endParaRPr lang="en-US" sz="6000"/>
          </a:p>
          <a:p>
            <a:pPr algn="ctr"/>
            <a:endParaRPr lang="en-US" altLang="zh-CN" sz="6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820" y="1538216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To embed and extract watermark from image visibly and invisibly and analysis of scaling factor while using the alpha blending.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1397000" y="419100"/>
            <a:ext cx="9398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Statement of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455" y="1541780"/>
            <a:ext cx="10515600" cy="4351338"/>
          </a:xfrm>
        </p:spPr>
        <p:txBody>
          <a:bodyPr/>
          <a:lstStyle/>
          <a:p>
            <a:r>
              <a:rPr lang="en-US"/>
              <a:t>Issues such as Counterfeiting, forgery, fraud, and pirating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688</Words>
  <Application>Microsoft Office PowerPoint</Application>
  <PresentationFormat>Widescreen</PresentationFormat>
  <Paragraphs>82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等线 Light</vt:lpstr>
      <vt:lpstr>Arial</vt:lpstr>
      <vt:lpstr>等线</vt:lpstr>
      <vt:lpstr>Times New Roman</vt:lpstr>
      <vt:lpstr>Calibri</vt:lpstr>
      <vt:lpstr>Calibri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春波 赵</dc:creator>
  <cp:lastModifiedBy>Rabin Phaiju</cp:lastModifiedBy>
  <cp:revision>69</cp:revision>
  <dcterms:created xsi:type="dcterms:W3CDTF">2019-05-22T02:21:00Z</dcterms:created>
  <dcterms:modified xsi:type="dcterms:W3CDTF">2022-08-21T02:23:55Z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E8E0DDF7C62E4347808AD56CE3E4B1B3</vt:lpwstr>
  </property>
  <property fmtid="{D5CDD505-2E9C-101B-9397-08002B2CF9AE}" pid="3" name="KSOProductBuildVer">
    <vt:lpwstr>1033-11.2.0.11254</vt:lpwstr>
  </property>
</Properties>
</file>